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935" autoAdjust="0"/>
  </p:normalViewPr>
  <p:slideViewPr>
    <p:cSldViewPr>
      <p:cViewPr varScale="1">
        <p:scale>
          <a:sx n="63" d="100"/>
          <a:sy n="63" d="100"/>
        </p:scale>
        <p:origin x="2266"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123056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2951884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70782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335574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2764240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400853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2185332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497367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23011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777466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0589CCE-37BE-4F65-86A5-720CF4F422BD}" type="datetimeFigureOut">
              <a:rPr kumimoji="1" lang="ja-JP" altLang="en-US" smtClean="0"/>
              <a:t>2023/7/6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245086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0589CCE-37BE-4F65-86A5-720CF4F422BD}" type="datetimeFigureOut">
              <a:rPr kumimoji="1" lang="ja-JP" altLang="en-US" smtClean="0"/>
              <a:t>2023/7/6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216AC5-652B-4787-B004-0053E1BD0030}" type="slidenum">
              <a:rPr kumimoji="1" lang="ja-JP" altLang="en-US" smtClean="0"/>
              <a:t>‹#›</a:t>
            </a:fld>
            <a:endParaRPr kumimoji="1" lang="ja-JP" altLang="en-US"/>
          </a:p>
        </p:txBody>
      </p:sp>
    </p:spTree>
    <p:extLst>
      <p:ext uri="{BB962C8B-B14F-4D97-AF65-F5344CB8AC3E}">
        <p14:creationId xmlns:p14="http://schemas.microsoft.com/office/powerpoint/2010/main" val="3844503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2F7077E-D110-E4BB-97FB-0735B9F570E2}"/>
              </a:ext>
            </a:extLst>
          </p:cNvPr>
          <p:cNvSpPr txBox="1"/>
          <p:nvPr/>
        </p:nvSpPr>
        <p:spPr>
          <a:xfrm>
            <a:off x="44624" y="107504"/>
            <a:ext cx="6974986" cy="8956298"/>
          </a:xfrm>
          <a:prstGeom prst="rect">
            <a:avLst/>
          </a:prstGeom>
          <a:noFill/>
        </p:spPr>
        <p:txBody>
          <a:bodyPr wrap="none" rtlCol="0">
            <a:spAutoFit/>
          </a:bodyPr>
          <a:lstStyle/>
          <a:p>
            <a:r>
              <a:rPr lang="en-US" altLang="ja-JP" b="1" dirty="0"/>
              <a:t>【</a:t>
            </a:r>
            <a:r>
              <a:rPr lang="ja-JP" altLang="en-US" b="1" dirty="0"/>
              <a:t>現状における課題と方策</a:t>
            </a:r>
            <a:r>
              <a:rPr lang="en-US" altLang="ja-JP" b="1" dirty="0"/>
              <a:t>】</a:t>
            </a:r>
            <a:r>
              <a:rPr lang="ja-JP" altLang="en-US" dirty="0"/>
              <a:t>についての</a:t>
            </a:r>
            <a:endParaRPr lang="en-US" altLang="ja-JP" dirty="0"/>
          </a:p>
          <a:p>
            <a:r>
              <a:rPr lang="ja-JP" altLang="en-US" dirty="0"/>
              <a:t>背景を話させてください</a:t>
            </a:r>
            <a:endParaRPr lang="en-US" altLang="ja-JP" dirty="0"/>
          </a:p>
          <a:p>
            <a:r>
              <a:rPr lang="ja-JP" altLang="en-US" dirty="0"/>
              <a:t>東日本大震災時に現地でコミュニティがあったから</a:t>
            </a:r>
            <a:r>
              <a:rPr kumimoji="1" lang="ja-JP" altLang="en-US" dirty="0"/>
              <a:t>助かった命なかった</a:t>
            </a:r>
            <a:endParaRPr kumimoji="1" lang="en-US" altLang="ja-JP" dirty="0"/>
          </a:p>
          <a:p>
            <a:r>
              <a:rPr kumimoji="1" lang="ja-JP" altLang="en-US" dirty="0"/>
              <a:t>から失われた命がある事を知りました。</a:t>
            </a:r>
            <a:r>
              <a:rPr kumimoji="1" lang="ja-JP" altLang="en-US" b="1" dirty="0"/>
              <a:t>そして障がい者が物理的</a:t>
            </a:r>
            <a:endParaRPr kumimoji="1" lang="en-US" altLang="ja-JP" b="1" dirty="0"/>
          </a:p>
          <a:p>
            <a:r>
              <a:rPr kumimoji="1" lang="ja-JP" altLang="en-US" b="1" dirty="0"/>
              <a:t>にトイレに入れない、</a:t>
            </a:r>
            <a:r>
              <a:rPr lang="ja-JP" altLang="en-US" b="1" dirty="0"/>
              <a:t>大声を出してしまう、心無い言葉が聞こえてきた</a:t>
            </a:r>
            <a:endParaRPr lang="en-US" altLang="ja-JP" b="1" dirty="0"/>
          </a:p>
          <a:p>
            <a:r>
              <a:rPr lang="ja-JP" altLang="en-US" b="1" dirty="0"/>
              <a:t>などあり避難所をでて　更に失われた命がある事をしりました。</a:t>
            </a:r>
            <a:endParaRPr lang="en-US" altLang="ja-JP" b="1" dirty="0"/>
          </a:p>
          <a:p>
            <a:r>
              <a:rPr lang="ja-JP" altLang="en-US" dirty="0"/>
              <a:t>　どうにかすることはできなかったのか？</a:t>
            </a:r>
            <a:endParaRPr lang="en-US" altLang="ja-JP" dirty="0"/>
          </a:p>
          <a:p>
            <a:r>
              <a:rPr lang="en-US" altLang="ja-JP" dirty="0"/>
              <a:t>10</a:t>
            </a:r>
            <a:r>
              <a:rPr lang="ja-JP" altLang="en-US" dirty="0"/>
              <a:t>年かけて仮説検証を繰り返し　辿り着いたのが</a:t>
            </a:r>
            <a:r>
              <a:rPr lang="ja-JP" altLang="en-US" b="1" dirty="0"/>
              <a:t>「お互い様の関係」</a:t>
            </a:r>
            <a:endParaRPr lang="en-US" altLang="ja-JP" b="1" dirty="0"/>
          </a:p>
          <a:p>
            <a:r>
              <a:rPr lang="ja-JP" altLang="en-US" dirty="0"/>
              <a:t>を作るという考えです。　お互い様なので一方通行ではなく双方向で</a:t>
            </a:r>
            <a:endParaRPr lang="en-US" altLang="ja-JP" dirty="0"/>
          </a:p>
          <a:p>
            <a:r>
              <a:rPr lang="ja-JP" altLang="en-US" dirty="0"/>
              <a:t>二軸のアプローチが必要です。共生社会は互いに認め合う社会と</a:t>
            </a:r>
            <a:endParaRPr lang="en-US" altLang="ja-JP" dirty="0"/>
          </a:p>
          <a:p>
            <a:r>
              <a:rPr lang="ja-JP" altLang="en-US" dirty="0"/>
              <a:t>定義されています。お互いに認め合わなければなりたちません</a:t>
            </a:r>
            <a:endParaRPr lang="en-US" altLang="ja-JP" dirty="0"/>
          </a:p>
          <a:p>
            <a:r>
              <a:rPr lang="ja-JP" altLang="en-US" b="1" dirty="0"/>
              <a:t>地域共生社会を考えましょう・・ダイバーシティ実現にむけて・・などと</a:t>
            </a:r>
            <a:endParaRPr lang="en-US" altLang="ja-JP" b="1" dirty="0"/>
          </a:p>
          <a:p>
            <a:r>
              <a:rPr lang="ja-JP" altLang="en-US" b="1" dirty="0"/>
              <a:t>言われていますが僕たち健常者には仕方のない事なのですがあまり</a:t>
            </a:r>
            <a:endParaRPr lang="en-US" altLang="ja-JP" b="1" dirty="0"/>
          </a:p>
          <a:p>
            <a:r>
              <a:rPr lang="ja-JP" altLang="en-US" b="1" dirty="0"/>
              <a:t>響いてない印象を受けます。だからこそどうするを皆で考える機会と</a:t>
            </a:r>
            <a:endParaRPr lang="en-US" altLang="ja-JP" b="1" dirty="0"/>
          </a:p>
          <a:p>
            <a:r>
              <a:rPr lang="ja-JP" altLang="en-US" b="1" dirty="0"/>
              <a:t>場所を作るのが本事業なんです。例えば災害が起きてエレベーター</a:t>
            </a:r>
            <a:endParaRPr lang="en-US" altLang="ja-JP" b="1" dirty="0"/>
          </a:p>
          <a:p>
            <a:r>
              <a:rPr lang="ja-JP" altLang="en-US" b="1" dirty="0"/>
              <a:t>が止まると車いすユーザーが避難できない、障がいの特性により</a:t>
            </a:r>
            <a:endParaRPr lang="en-US" altLang="ja-JP" b="1" dirty="0"/>
          </a:p>
          <a:p>
            <a:r>
              <a:rPr lang="ja-JP" altLang="en-US" b="1" dirty="0"/>
              <a:t>環境に適応できなくて大声を出して徘徊する、暴れてしまうこと</a:t>
            </a:r>
            <a:endParaRPr lang="en-US" altLang="ja-JP" b="1" dirty="0"/>
          </a:p>
          <a:p>
            <a:r>
              <a:rPr lang="ja-JP" altLang="en-US" b="1" i="0" dirty="0">
                <a:solidFill>
                  <a:srgbClr val="111111"/>
                </a:solidFill>
                <a:effectLst/>
                <a:latin typeface="Roboto" pitchFamily="2" charset="0"/>
              </a:rPr>
              <a:t>を</a:t>
            </a:r>
            <a:r>
              <a:rPr lang="ja-JP" altLang="en-US" dirty="0">
                <a:solidFill>
                  <a:srgbClr val="111111"/>
                </a:solidFill>
                <a:latin typeface="Roboto" pitchFamily="2" charset="0"/>
              </a:rPr>
              <a:t>事業の中でしってもらいたいと</a:t>
            </a:r>
            <a:r>
              <a:rPr lang="ja-JP" altLang="en-US" b="0" i="0" dirty="0">
                <a:solidFill>
                  <a:srgbClr val="111111"/>
                </a:solidFill>
                <a:effectLst/>
                <a:latin typeface="Roboto" pitchFamily="2" charset="0"/>
              </a:rPr>
              <a:t>考えています</a:t>
            </a:r>
            <a:endParaRPr lang="en-US" altLang="ja-JP" b="0" i="0" dirty="0">
              <a:solidFill>
                <a:srgbClr val="111111"/>
              </a:solidFill>
              <a:effectLst/>
              <a:latin typeface="Roboto" pitchFamily="2" charset="0"/>
            </a:endParaRPr>
          </a:p>
          <a:p>
            <a:endParaRPr lang="en-US" altLang="ja-JP" b="0" i="0" dirty="0">
              <a:solidFill>
                <a:srgbClr val="111111"/>
              </a:solidFill>
              <a:effectLst/>
              <a:latin typeface="Roboto" pitchFamily="2" charset="0"/>
            </a:endParaRPr>
          </a:p>
          <a:p>
            <a:r>
              <a:rPr lang="ja-JP" altLang="en-US" b="0" i="0" dirty="0">
                <a:solidFill>
                  <a:srgbClr val="111111"/>
                </a:solidFill>
                <a:effectLst/>
                <a:latin typeface="Roboto" pitchFamily="2" charset="0"/>
              </a:rPr>
              <a:t>そして　死者の約</a:t>
            </a:r>
            <a:r>
              <a:rPr lang="en-US" altLang="ja-JP" b="0" i="0" dirty="0">
                <a:solidFill>
                  <a:srgbClr val="111111"/>
                </a:solidFill>
                <a:effectLst/>
                <a:latin typeface="Roboto" pitchFamily="2" charset="0"/>
              </a:rPr>
              <a:t>6</a:t>
            </a:r>
            <a:r>
              <a:rPr lang="ja-JP" altLang="en-US" b="0" i="0" dirty="0">
                <a:solidFill>
                  <a:srgbClr val="111111"/>
                </a:solidFill>
                <a:effectLst/>
                <a:latin typeface="Roboto" pitchFamily="2" charset="0"/>
              </a:rPr>
              <a:t>割が高齢者だった東日本大震災を受け</a:t>
            </a:r>
            <a:r>
              <a:rPr lang="ja-JP" altLang="en-US" dirty="0"/>
              <a:t>内閣府が</a:t>
            </a:r>
            <a:endParaRPr lang="en-US" altLang="ja-JP" dirty="0"/>
          </a:p>
          <a:p>
            <a:r>
              <a:rPr lang="ja-JP" altLang="en-US" dirty="0"/>
              <a:t>個別避難計画</a:t>
            </a:r>
            <a:r>
              <a:rPr lang="ja-JP" altLang="en-US" dirty="0">
                <a:solidFill>
                  <a:srgbClr val="111111"/>
                </a:solidFill>
                <a:latin typeface="Roboto" pitchFamily="2" charset="0"/>
              </a:rPr>
              <a:t>として災害弱者の避難計画を自治体</a:t>
            </a:r>
            <a:r>
              <a:rPr lang="ja-JP" altLang="en-US" b="0" i="0" dirty="0">
                <a:solidFill>
                  <a:srgbClr val="111111"/>
                </a:solidFill>
                <a:effectLst/>
                <a:latin typeface="Roboto" pitchFamily="2" charset="0"/>
              </a:rPr>
              <a:t>に義務化していま</a:t>
            </a:r>
            <a:endParaRPr lang="en-US" altLang="ja-JP" b="0" i="0" dirty="0">
              <a:solidFill>
                <a:srgbClr val="111111"/>
              </a:solidFill>
              <a:effectLst/>
              <a:latin typeface="Roboto" pitchFamily="2" charset="0"/>
            </a:endParaRPr>
          </a:p>
          <a:p>
            <a:r>
              <a:rPr lang="ja-JP" altLang="en-US" b="0" i="0" dirty="0">
                <a:solidFill>
                  <a:srgbClr val="111111"/>
                </a:solidFill>
                <a:effectLst/>
                <a:latin typeface="Roboto" pitchFamily="2" charset="0"/>
              </a:rPr>
              <a:t>すが・・・まだ</a:t>
            </a:r>
            <a:r>
              <a:rPr lang="ja-JP" altLang="en-US" dirty="0">
                <a:solidFill>
                  <a:srgbClr val="111111"/>
                </a:solidFill>
                <a:latin typeface="Roboto" pitchFamily="2" charset="0"/>
              </a:rPr>
              <a:t>２</a:t>
            </a:r>
            <a:r>
              <a:rPr lang="ja-JP" altLang="en-US" b="0" i="0" dirty="0">
                <a:solidFill>
                  <a:srgbClr val="111111"/>
                </a:solidFill>
                <a:effectLst/>
                <a:latin typeface="Roboto" pitchFamily="2" charset="0"/>
              </a:rPr>
              <a:t>割程度しか出来ていないとの事です。</a:t>
            </a:r>
            <a:r>
              <a:rPr lang="ja-JP" altLang="en-US" dirty="0">
                <a:solidFill>
                  <a:srgbClr val="111111"/>
                </a:solidFill>
                <a:latin typeface="Roboto" pitchFamily="2" charset="0"/>
              </a:rPr>
              <a:t>何が言いたいか</a:t>
            </a:r>
            <a:endParaRPr lang="en-US" altLang="ja-JP" dirty="0">
              <a:solidFill>
                <a:srgbClr val="111111"/>
              </a:solidFill>
              <a:latin typeface="Roboto" pitchFamily="2" charset="0"/>
            </a:endParaRPr>
          </a:p>
          <a:p>
            <a:r>
              <a:rPr lang="ja-JP" altLang="en-US" dirty="0">
                <a:solidFill>
                  <a:srgbClr val="111111"/>
                </a:solidFill>
                <a:latin typeface="Roboto" pitchFamily="2" charset="0"/>
              </a:rPr>
              <a:t>というと</a:t>
            </a:r>
            <a:r>
              <a:rPr lang="ja-JP" altLang="en-US" b="1" dirty="0">
                <a:solidFill>
                  <a:srgbClr val="111111"/>
                </a:solidFill>
                <a:latin typeface="Roboto" pitchFamily="2" charset="0"/>
              </a:rPr>
              <a:t>日本は既に超高齢社会です。事態は深刻です</a:t>
            </a:r>
            <a:endParaRPr lang="en-US" altLang="ja-JP" b="1" dirty="0">
              <a:solidFill>
                <a:srgbClr val="111111"/>
              </a:solidFill>
              <a:latin typeface="Roboto" pitchFamily="2" charset="0"/>
            </a:endParaRPr>
          </a:p>
          <a:p>
            <a:r>
              <a:rPr lang="ja-JP" altLang="en-US" b="1" dirty="0">
                <a:solidFill>
                  <a:srgbClr val="111111"/>
                </a:solidFill>
                <a:latin typeface="Roboto" pitchFamily="2" charset="0"/>
              </a:rPr>
              <a:t>年を取ればだれでも足が不自由になり、見えにくくなり聞こえにくくなり</a:t>
            </a:r>
            <a:endParaRPr lang="en-US" altLang="ja-JP" b="1" dirty="0">
              <a:solidFill>
                <a:srgbClr val="111111"/>
              </a:solidFill>
              <a:latin typeface="Roboto" pitchFamily="2" charset="0"/>
            </a:endParaRPr>
          </a:p>
          <a:p>
            <a:r>
              <a:rPr lang="ja-JP" altLang="en-US" b="1" dirty="0">
                <a:solidFill>
                  <a:srgbClr val="111111"/>
                </a:solidFill>
                <a:latin typeface="Roboto" pitchFamily="2" charset="0"/>
              </a:rPr>
              <a:t>腕の力も弱くなる。障害と似てると言えます</a:t>
            </a:r>
            <a:endParaRPr lang="en-US" altLang="ja-JP" b="1" dirty="0">
              <a:solidFill>
                <a:srgbClr val="111111"/>
              </a:solidFill>
              <a:latin typeface="Roboto" pitchFamily="2" charset="0"/>
            </a:endParaRPr>
          </a:p>
          <a:p>
            <a:r>
              <a:rPr lang="ja-JP" altLang="en-US" dirty="0">
                <a:solidFill>
                  <a:srgbClr val="111111"/>
                </a:solidFill>
                <a:latin typeface="Roboto" pitchFamily="2" charset="0"/>
              </a:rPr>
              <a:t>今年リサーチした施設でも災害時に「手を貸しては欲しいけど</a:t>
            </a:r>
            <a:endParaRPr lang="en-US" altLang="ja-JP" dirty="0">
              <a:solidFill>
                <a:srgbClr val="111111"/>
              </a:solidFill>
              <a:latin typeface="Roboto" pitchFamily="2" charset="0"/>
            </a:endParaRPr>
          </a:p>
          <a:p>
            <a:r>
              <a:rPr lang="ja-JP" altLang="en-US" dirty="0">
                <a:solidFill>
                  <a:srgbClr val="111111"/>
                </a:solidFill>
                <a:latin typeface="Roboto" pitchFamily="2" charset="0"/>
              </a:rPr>
              <a:t>避難所にはいかないと実に</a:t>
            </a:r>
            <a:r>
              <a:rPr lang="en-US" altLang="ja-JP" dirty="0">
                <a:solidFill>
                  <a:srgbClr val="111111"/>
                </a:solidFill>
                <a:latin typeface="Roboto" pitchFamily="2" charset="0"/>
              </a:rPr>
              <a:t>8</a:t>
            </a:r>
            <a:r>
              <a:rPr lang="ja-JP" altLang="en-US" dirty="0">
                <a:solidFill>
                  <a:srgbClr val="111111"/>
                </a:solidFill>
                <a:latin typeface="Roboto" pitchFamily="2" charset="0"/>
              </a:rPr>
              <a:t>割のかたがおっしゃいます。</a:t>
            </a:r>
            <a:endParaRPr lang="en-US" altLang="ja-JP" dirty="0">
              <a:solidFill>
                <a:srgbClr val="111111"/>
              </a:solidFill>
              <a:latin typeface="Roboto" pitchFamily="2" charset="0"/>
            </a:endParaRPr>
          </a:p>
          <a:p>
            <a:r>
              <a:rPr lang="ja-JP" altLang="en-US" dirty="0">
                <a:solidFill>
                  <a:srgbClr val="111111"/>
                </a:solidFill>
                <a:latin typeface="Roboto" pitchFamily="2" charset="0"/>
              </a:rPr>
              <a:t>東日本大震災の時と同じです。障がいを自分事に考えれるようになり</a:t>
            </a:r>
            <a:endParaRPr lang="en-US" altLang="ja-JP" dirty="0"/>
          </a:p>
          <a:p>
            <a:r>
              <a:rPr lang="ja-JP" altLang="en-US" dirty="0"/>
              <a:t>お互い様の関係が出来れば何か少しでも変わるはずなんです</a:t>
            </a:r>
            <a:endParaRPr lang="en-US" altLang="ja-JP" dirty="0"/>
          </a:p>
          <a:p>
            <a:r>
              <a:rPr lang="ja-JP" altLang="en-US" dirty="0"/>
              <a:t>だからこそ本事業で</a:t>
            </a:r>
            <a:r>
              <a:rPr lang="en-US" altLang="ja-JP" dirty="0"/>
              <a:t>1</a:t>
            </a:r>
            <a:r>
              <a:rPr lang="ja-JP" altLang="en-US" dirty="0"/>
              <a:t>日も早く</a:t>
            </a:r>
            <a:endParaRPr lang="en-US" altLang="ja-JP" dirty="0"/>
          </a:p>
          <a:p>
            <a:r>
              <a:rPr lang="ja-JP" altLang="en-US" b="1" dirty="0"/>
              <a:t>障がいや福祉を考える必要がない人達にこそ　　　</a:t>
            </a:r>
            <a:endParaRPr lang="en-US" altLang="ja-JP" b="1" dirty="0"/>
          </a:p>
          <a:p>
            <a:r>
              <a:rPr lang="ja-JP" altLang="en-US" b="1" dirty="0"/>
              <a:t>このプログラムを届けたいという背景があります。</a:t>
            </a:r>
            <a:endParaRPr lang="en-US" altLang="ja-JP" b="1" dirty="0"/>
          </a:p>
        </p:txBody>
      </p:sp>
    </p:spTree>
    <p:extLst>
      <p:ext uri="{BB962C8B-B14F-4D97-AF65-F5344CB8AC3E}">
        <p14:creationId xmlns:p14="http://schemas.microsoft.com/office/powerpoint/2010/main" val="1390862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2FA6157-EBBA-998E-C2C9-397E72E08345}"/>
              </a:ext>
            </a:extLst>
          </p:cNvPr>
          <p:cNvSpPr txBox="1"/>
          <p:nvPr/>
        </p:nvSpPr>
        <p:spPr>
          <a:xfrm>
            <a:off x="72008" y="107504"/>
            <a:ext cx="6669360" cy="8956298"/>
          </a:xfrm>
          <a:prstGeom prst="rect">
            <a:avLst/>
          </a:prstGeom>
          <a:noFill/>
        </p:spPr>
        <p:txBody>
          <a:bodyPr wrap="square" rtlCol="0">
            <a:spAutoFit/>
          </a:bodyPr>
          <a:lstStyle/>
          <a:p>
            <a:r>
              <a:rPr lang="ja-JP" altLang="en-US" dirty="0"/>
              <a:t>ではどうやって？という話になってくると思うので</a:t>
            </a:r>
            <a:endParaRPr lang="en-US" altLang="ja-JP" dirty="0"/>
          </a:p>
          <a:p>
            <a:r>
              <a:rPr lang="en-US" altLang="ja-JP" dirty="0"/>
              <a:t>【</a:t>
            </a:r>
            <a:r>
              <a:rPr lang="ja-JP" altLang="en-US" dirty="0"/>
              <a:t>事業の目的と内容</a:t>
            </a:r>
            <a:r>
              <a:rPr lang="en-US" altLang="ja-JP" dirty="0"/>
              <a:t>】</a:t>
            </a:r>
            <a:r>
              <a:rPr lang="ja-JP" altLang="en-US" dirty="0"/>
              <a:t>をご覧ください。　　　</a:t>
            </a:r>
            <a:endParaRPr lang="en-US" altLang="ja-JP" dirty="0"/>
          </a:p>
          <a:p>
            <a:endParaRPr lang="en-US" altLang="ja-JP" dirty="0"/>
          </a:p>
          <a:p>
            <a:r>
              <a:rPr lang="ja-JP" altLang="en-US" dirty="0"/>
              <a:t>共生社会を目指す一歩目のプログラム相手の立場になって考えると書かれています。</a:t>
            </a:r>
            <a:endParaRPr lang="en-US" altLang="ja-JP" dirty="0"/>
          </a:p>
          <a:p>
            <a:r>
              <a:rPr lang="ja-JP" altLang="en-US" b="1" dirty="0"/>
              <a:t>体験については内閣府が</a:t>
            </a:r>
            <a:r>
              <a:rPr lang="en-US" altLang="ja-JP" b="1" dirty="0"/>
              <a:t>2</a:t>
            </a:r>
            <a:r>
              <a:rPr lang="ja-JP" altLang="en-US" b="1" dirty="0"/>
              <a:t>万人を対象に調査を行い体験活動の効果を発表しているので十分エビデンスになります。</a:t>
            </a:r>
            <a:endParaRPr lang="en-US" altLang="ja-JP" b="1" dirty="0"/>
          </a:p>
          <a:p>
            <a:r>
              <a:rPr lang="ja-JP" altLang="en-US" dirty="0"/>
              <a:t>ですが共生社会体験プログラムという何かわからないモノに人は集まらないという懸念もあります。まだこの世にないものだからこそ</a:t>
            </a:r>
            <a:endParaRPr lang="en-US" altLang="ja-JP" dirty="0"/>
          </a:p>
          <a:p>
            <a:r>
              <a:rPr lang="ja-JP" altLang="en-US" dirty="0"/>
              <a:t>「楽しそう」を前面に打ち出した振り向かせるビジュアルや</a:t>
            </a:r>
            <a:r>
              <a:rPr lang="en-US" altLang="ja-JP" dirty="0"/>
              <a:t>SNS</a:t>
            </a:r>
            <a:r>
              <a:rPr lang="ja-JP" altLang="en-US" dirty="0"/>
              <a:t>発信方法で打開していきます。事業の約</a:t>
            </a:r>
            <a:r>
              <a:rPr lang="en-US" altLang="ja-JP" dirty="0"/>
              <a:t>2</a:t>
            </a:r>
            <a:r>
              <a:rPr lang="ja-JP" altLang="en-US" dirty="0"/>
              <a:t>割にあたる</a:t>
            </a:r>
            <a:r>
              <a:rPr lang="en-US" altLang="ja-JP" dirty="0"/>
              <a:t>9</a:t>
            </a:r>
            <a:r>
              <a:rPr lang="ja-JP" altLang="en-US" dirty="0"/>
              <a:t>万円をデザイン＋</a:t>
            </a:r>
            <a:r>
              <a:rPr lang="en-US" altLang="ja-JP" dirty="0"/>
              <a:t>SNS</a:t>
            </a:r>
            <a:r>
              <a:rPr lang="ja-JP" altLang="en-US" dirty="0"/>
              <a:t>発信代にあてました。これが振り向かせて拡げる為の１つです</a:t>
            </a:r>
            <a:endParaRPr lang="en-US" altLang="ja-JP" dirty="0"/>
          </a:p>
          <a:p>
            <a:endParaRPr lang="en-US" altLang="ja-JP" dirty="0"/>
          </a:p>
          <a:p>
            <a:r>
              <a:rPr lang="ja-JP" altLang="en-US" dirty="0"/>
              <a:t>次は</a:t>
            </a:r>
            <a:r>
              <a:rPr lang="en-US" altLang="ja-JP" b="1" dirty="0"/>
              <a:t>【</a:t>
            </a:r>
            <a:r>
              <a:rPr lang="ja-JP" altLang="en-US" b="1" dirty="0"/>
              <a:t>この事業に関連した団体のこれまでの取り組みや特性</a:t>
            </a:r>
            <a:r>
              <a:rPr lang="en-US" altLang="ja-JP" b="1" dirty="0"/>
              <a:t>】</a:t>
            </a:r>
          </a:p>
          <a:p>
            <a:r>
              <a:rPr lang="ja-JP" altLang="en-US" dirty="0"/>
              <a:t>という項目をご覧ください。</a:t>
            </a:r>
            <a:endParaRPr lang="en-US" altLang="ja-JP" dirty="0"/>
          </a:p>
          <a:p>
            <a:r>
              <a:rPr lang="ja-JP" altLang="en-US" dirty="0"/>
              <a:t>当団体の取り組みとしては</a:t>
            </a:r>
            <a:r>
              <a:rPr lang="en-US" altLang="ja-JP" dirty="0"/>
              <a:t>2012</a:t>
            </a:r>
            <a:r>
              <a:rPr lang="ja-JP" altLang="en-US" dirty="0"/>
              <a:t>年から障害者疑似体験を繰り返し開催して共生社会に繋げようとしてきました。しかし</a:t>
            </a:r>
            <a:r>
              <a:rPr lang="en-US" altLang="ja-JP" dirty="0"/>
              <a:t>3</a:t>
            </a:r>
            <a:r>
              <a:rPr lang="ja-JP" altLang="en-US" dirty="0"/>
              <a:t>年程全く集客できませんでした。</a:t>
            </a:r>
            <a:r>
              <a:rPr lang="ja-JP" altLang="en-US" b="1" dirty="0"/>
              <a:t>仮説検証を繰り返し振り向かせ目線をあわせる仕掛けが形になってきました。</a:t>
            </a:r>
            <a:r>
              <a:rPr lang="ja-JP" altLang="en-US" b="1" u="sng" dirty="0"/>
              <a:t>この項目の後ろの方に</a:t>
            </a:r>
            <a:r>
              <a:rPr lang="ja-JP" altLang="en-US" dirty="0"/>
              <a:t>活動実績もあげていますが、あの数は僕等が選ばれるようになった理由だと思っています。　</a:t>
            </a:r>
            <a:endParaRPr lang="en-US" altLang="ja-JP" dirty="0"/>
          </a:p>
          <a:p>
            <a:r>
              <a:rPr lang="en-US" altLang="ja-JP" b="1" dirty="0"/>
              <a:t>【</a:t>
            </a:r>
            <a:r>
              <a:rPr lang="ja-JP" altLang="en-US" b="1" dirty="0"/>
              <a:t>スケジュールの項目</a:t>
            </a:r>
            <a:r>
              <a:rPr lang="en-US" altLang="ja-JP" b="1" dirty="0"/>
              <a:t>】</a:t>
            </a:r>
            <a:r>
              <a:rPr lang="ja-JP" altLang="en-US" b="1" dirty="0"/>
              <a:t>をご覧いただいても事業のブラッシュアップに力を入れています。</a:t>
            </a:r>
            <a:r>
              <a:rPr lang="en-US" altLang="ja-JP" b="1" dirty="0"/>
              <a:t>【</a:t>
            </a:r>
            <a:r>
              <a:rPr lang="ja-JP" altLang="en-US" b="1" dirty="0"/>
              <a:t>活動指標の項目の体験参加者数</a:t>
            </a:r>
            <a:r>
              <a:rPr lang="en-US" altLang="ja-JP" b="1" dirty="0"/>
              <a:t>】</a:t>
            </a:r>
            <a:r>
              <a:rPr lang="ja-JP" altLang="en-US" b="1" dirty="0"/>
              <a:t>も一見、受益者が少ないと思われそうですが</a:t>
            </a:r>
            <a:r>
              <a:rPr lang="ja-JP" altLang="en-US" dirty="0">
                <a:solidFill>
                  <a:srgbClr val="000000"/>
                </a:solidFill>
                <a:latin typeface="ＭＳ Ｐゴシック" panose="020B0600070205080204" pitchFamily="34" charset="-128"/>
                <a:ea typeface="ＭＳ Ｐゴシック" panose="020B0600070205080204" pitchFamily="34" charset="-128"/>
              </a:rPr>
              <a:t>その先の沢山の人に提供できる価値があると思っています。</a:t>
            </a:r>
            <a:r>
              <a:rPr lang="ja-JP" altLang="en-US" b="1" dirty="0">
                <a:solidFill>
                  <a:srgbClr val="000000"/>
                </a:solidFill>
                <a:latin typeface="ＭＳ Ｐゴシック" panose="020B0600070205080204" pitchFamily="34" charset="-128"/>
                <a:ea typeface="ＭＳ Ｐゴシック" panose="020B0600070205080204" pitchFamily="34" charset="-128"/>
              </a:rPr>
              <a:t>なぜかというと・・・</a:t>
            </a:r>
            <a:r>
              <a:rPr lang="en-US" altLang="ja-JP" b="1" dirty="0">
                <a:solidFill>
                  <a:srgbClr val="000000"/>
                </a:solidFill>
                <a:latin typeface="ＭＳ Ｐゴシック" panose="020B0600070205080204" pitchFamily="34" charset="-128"/>
                <a:ea typeface="ＭＳ Ｐゴシック" panose="020B0600070205080204" pitchFamily="34" charset="-128"/>
              </a:rPr>
              <a:t>2015</a:t>
            </a:r>
            <a:r>
              <a:rPr lang="ja-JP" altLang="en-US" b="1" dirty="0">
                <a:solidFill>
                  <a:srgbClr val="000000"/>
                </a:solidFill>
                <a:latin typeface="ＭＳ Ｐゴシック" panose="020B0600070205080204" pitchFamily="34" charset="-128"/>
                <a:ea typeface="ＭＳ Ｐゴシック" panose="020B0600070205080204" pitchFamily="34" charset="-128"/>
              </a:rPr>
              <a:t>年から問題解決能力になり得る側面、アクティブラーニングとしての側面が社会課題解決の為のツールになるとして「謎解き」を使っていましたが初見では</a:t>
            </a:r>
            <a:r>
              <a:rPr lang="ja-JP" altLang="en-US" dirty="0">
                <a:solidFill>
                  <a:srgbClr val="000000"/>
                </a:solidFill>
                <a:latin typeface="ＭＳ Ｐゴシック" panose="020B0600070205080204" pitchFamily="34" charset="-128"/>
                <a:ea typeface="ＭＳ Ｐゴシック" panose="020B0600070205080204" pitchFamily="34" charset="-128"/>
              </a:rPr>
              <a:t>全く理解されなかったからです。でも今では謎解きをみんな知っています。活動実績の通り凄く受け入れられ喜ばれています。</a:t>
            </a:r>
            <a:endParaRPr lang="en-US" altLang="ja-JP" dirty="0">
              <a:solidFill>
                <a:srgbClr val="000000"/>
              </a:solidFill>
              <a:latin typeface="ＭＳ Ｐゴシック" panose="020B0600070205080204" pitchFamily="34" charset="-128"/>
              <a:ea typeface="ＭＳ Ｐゴシック" panose="020B0600070205080204" pitchFamily="34" charset="-128"/>
            </a:endParaRPr>
          </a:p>
          <a:p>
            <a:r>
              <a:rPr lang="ja-JP" altLang="en-US" dirty="0">
                <a:solidFill>
                  <a:srgbClr val="000000"/>
                </a:solidFill>
                <a:latin typeface="ＭＳ Ｐゴシック" panose="020B0600070205080204" pitchFamily="34" charset="-128"/>
                <a:ea typeface="ＭＳ Ｐゴシック" panose="020B0600070205080204" pitchFamily="34" charset="-128"/>
              </a:rPr>
              <a:t>その過去の経験を活かしこの事業</a:t>
            </a:r>
            <a:r>
              <a:rPr lang="ja-JP" altLang="en-US" b="1" dirty="0">
                <a:solidFill>
                  <a:srgbClr val="000000"/>
                </a:solidFill>
                <a:latin typeface="ＭＳ Ｐゴシック" panose="020B0600070205080204" pitchFamily="34" charset="-128"/>
                <a:ea typeface="ＭＳ Ｐゴシック" panose="020B0600070205080204" pitchFamily="34" charset="-128"/>
              </a:rPr>
              <a:t>にあった伝え方、拡げ方も提供できます。</a:t>
            </a:r>
            <a:endParaRPr lang="en-US" altLang="ja-JP" b="1" dirty="0">
              <a:solidFill>
                <a:srgbClr val="000000"/>
              </a:solidFill>
              <a:latin typeface="ＭＳ Ｐゴシック" panose="020B0600070205080204" pitchFamily="34" charset="-128"/>
              <a:ea typeface="ＭＳ Ｐゴシック" panose="020B0600070205080204" pitchFamily="34" charset="-128"/>
            </a:endParaRPr>
          </a:p>
        </p:txBody>
      </p:sp>
    </p:spTree>
    <p:extLst>
      <p:ext uri="{BB962C8B-B14F-4D97-AF65-F5344CB8AC3E}">
        <p14:creationId xmlns:p14="http://schemas.microsoft.com/office/powerpoint/2010/main" val="2661884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2FA6157-EBBA-998E-C2C9-397E72E08345}"/>
              </a:ext>
            </a:extLst>
          </p:cNvPr>
          <p:cNvSpPr txBox="1"/>
          <p:nvPr/>
        </p:nvSpPr>
        <p:spPr>
          <a:xfrm>
            <a:off x="94320" y="200180"/>
            <a:ext cx="6669360" cy="5078313"/>
          </a:xfrm>
          <a:prstGeom prst="rect">
            <a:avLst/>
          </a:prstGeom>
          <a:noFill/>
        </p:spPr>
        <p:txBody>
          <a:bodyPr wrap="square" rtlCol="0">
            <a:spAutoFit/>
          </a:bodyPr>
          <a:lstStyle/>
          <a:p>
            <a:r>
              <a:rPr lang="ja-JP" altLang="en-US" dirty="0"/>
              <a:t>最後になりますが</a:t>
            </a:r>
            <a:endParaRPr lang="en-US" altLang="ja-JP" dirty="0"/>
          </a:p>
          <a:p>
            <a:r>
              <a:rPr lang="ja-JP" altLang="en-US" dirty="0">
                <a:solidFill>
                  <a:srgbClr val="000000"/>
                </a:solidFill>
                <a:latin typeface="ＭＳ Ｐゴシック" panose="020B0600070205080204" pitchFamily="34" charset="-128"/>
                <a:ea typeface="ＭＳ Ｐゴシック" panose="020B0600070205080204" pitchFamily="34" charset="-128"/>
              </a:rPr>
              <a:t>僕等は福祉に興味のない人　</a:t>
            </a:r>
            <a:r>
              <a:rPr lang="ja-JP" altLang="en-US" sz="1800" b="0" i="0" dirty="0">
                <a:solidFill>
                  <a:srgbClr val="000000"/>
                </a:solidFill>
                <a:effectLst/>
                <a:latin typeface="ＭＳ Ｐゴシック" panose="020B0600070205080204" pitchFamily="34" charset="-128"/>
                <a:ea typeface="ＭＳ Ｐゴシック" panose="020B0600070205080204" pitchFamily="34" charset="-128"/>
              </a:rPr>
              <a:t>障がいが近くにない人に</a:t>
            </a:r>
            <a:r>
              <a:rPr lang="ja-JP" altLang="en-US" dirty="0">
                <a:solidFill>
                  <a:srgbClr val="000000"/>
                </a:solidFill>
                <a:latin typeface="ＭＳ Ｐゴシック" panose="020B0600070205080204" pitchFamily="34" charset="-128"/>
                <a:ea typeface="ＭＳ Ｐゴシック" panose="020B0600070205080204" pitchFamily="34" charset="-128"/>
              </a:rPr>
              <a:t>自分事として捉えてもらうにはどうしたらいいかを</a:t>
            </a:r>
            <a:r>
              <a:rPr lang="en-US" altLang="ja-JP" dirty="0">
                <a:solidFill>
                  <a:srgbClr val="000000"/>
                </a:solidFill>
                <a:latin typeface="ＭＳ Ｐゴシック" panose="020B0600070205080204" pitchFamily="34" charset="-128"/>
                <a:ea typeface="ＭＳ Ｐゴシック" panose="020B0600070205080204" pitchFamily="34" charset="-128"/>
              </a:rPr>
              <a:t>10</a:t>
            </a:r>
            <a:r>
              <a:rPr lang="ja-JP" altLang="en-US" dirty="0">
                <a:solidFill>
                  <a:srgbClr val="000000"/>
                </a:solidFill>
                <a:latin typeface="ＭＳ Ｐゴシック" panose="020B0600070205080204" pitchFamily="34" charset="-128"/>
                <a:ea typeface="ＭＳ Ｐゴシック" panose="020B0600070205080204" pitchFamily="34" charset="-128"/>
              </a:rPr>
              <a:t>年間振り向かせて目線をあわせる疑似体験活動を考えぬいてきたので、このプログラムを価値あるものにできます。</a:t>
            </a:r>
            <a:endParaRPr lang="en-US" altLang="ja-JP" dirty="0">
              <a:solidFill>
                <a:srgbClr val="000000"/>
              </a:solidFill>
              <a:latin typeface="ＭＳ Ｐゴシック" panose="020B0600070205080204" pitchFamily="34" charset="-128"/>
              <a:ea typeface="ＭＳ Ｐゴシック" panose="020B0600070205080204" pitchFamily="34" charset="-128"/>
            </a:endParaRPr>
          </a:p>
          <a:p>
            <a:endParaRPr lang="en-US" altLang="ja-JP" dirty="0">
              <a:solidFill>
                <a:srgbClr val="000000"/>
              </a:solidFill>
              <a:latin typeface="ＭＳ Ｐゴシック" panose="020B0600070205080204" pitchFamily="34" charset="-128"/>
              <a:ea typeface="ＭＳ Ｐゴシック" panose="020B0600070205080204" pitchFamily="34" charset="-128"/>
            </a:endParaRPr>
          </a:p>
          <a:p>
            <a:r>
              <a:rPr lang="ja-JP" altLang="en-US" b="1" dirty="0">
                <a:solidFill>
                  <a:srgbClr val="000000"/>
                </a:solidFill>
                <a:latin typeface="ＭＳ Ｐゴシック" panose="020B0600070205080204" pitchFamily="34" charset="-128"/>
                <a:ea typeface="ＭＳ Ｐゴシック" panose="020B0600070205080204" pitchFamily="34" charset="-128"/>
              </a:rPr>
              <a:t>あとはブラッシュアップして</a:t>
            </a:r>
            <a:endParaRPr lang="en-US" altLang="ja-JP" b="1" dirty="0">
              <a:solidFill>
                <a:srgbClr val="000000"/>
              </a:solidFill>
              <a:latin typeface="ＭＳ Ｐゴシック" panose="020B0600070205080204" pitchFamily="34" charset="-128"/>
              <a:ea typeface="ＭＳ Ｐゴシック" panose="020B0600070205080204" pitchFamily="34" charset="-128"/>
            </a:endParaRPr>
          </a:p>
          <a:p>
            <a:r>
              <a:rPr lang="ja-JP" altLang="en-US" b="1" dirty="0">
                <a:solidFill>
                  <a:srgbClr val="000000"/>
                </a:solidFill>
                <a:latin typeface="ＭＳ Ｐゴシック" panose="020B0600070205080204" pitchFamily="34" charset="-128"/>
                <a:ea typeface="ＭＳ Ｐゴシック" panose="020B0600070205080204" pitchFamily="34" charset="-128"/>
              </a:rPr>
              <a:t>対象者が何を望んでいるのか？誰を支援者として助けてもらうのか？</a:t>
            </a:r>
            <a:r>
              <a:rPr lang="ja-JP" altLang="en-US" sz="1800" b="0" i="0" dirty="0">
                <a:solidFill>
                  <a:srgbClr val="000000"/>
                </a:solidFill>
                <a:effectLst/>
                <a:latin typeface="ＭＳ Ｐゴシック" panose="020B0600070205080204" pitchFamily="34" charset="-128"/>
                <a:ea typeface="ＭＳ Ｐゴシック" panose="020B0600070205080204" pitchFamily="34" charset="-128"/>
              </a:rPr>
              <a:t>どうしたら福岡市民が参加してくれるのか？</a:t>
            </a:r>
            <a:endParaRPr lang="en-US" altLang="ja-JP" sz="1800" b="0" i="0" dirty="0">
              <a:solidFill>
                <a:srgbClr val="000000"/>
              </a:solidFill>
              <a:effectLst/>
              <a:latin typeface="ＭＳ Ｐゴシック" panose="020B0600070205080204" pitchFamily="34" charset="-128"/>
              <a:ea typeface="ＭＳ Ｐゴシック" panose="020B0600070205080204" pitchFamily="34" charset="-128"/>
            </a:endParaRPr>
          </a:p>
          <a:p>
            <a:r>
              <a:rPr lang="ja-JP" altLang="en-US" sz="1800" b="1" i="0" dirty="0">
                <a:solidFill>
                  <a:srgbClr val="000000"/>
                </a:solidFill>
                <a:effectLst/>
                <a:latin typeface="ＭＳ Ｐゴシック" panose="020B0600070205080204" pitchFamily="34" charset="-128"/>
                <a:ea typeface="ＭＳ Ｐゴシック" panose="020B0600070205080204" pitchFamily="34" charset="-128"/>
              </a:rPr>
              <a:t>どんな要素があれば広がって遠くまで届けることが出来るのか？</a:t>
            </a:r>
            <a:endParaRPr lang="en-US" altLang="ja-JP" sz="1800" b="1" i="0" dirty="0">
              <a:solidFill>
                <a:srgbClr val="000000"/>
              </a:solidFill>
              <a:effectLst/>
              <a:latin typeface="ＭＳ Ｐゴシック" panose="020B0600070205080204" pitchFamily="34" charset="-128"/>
              <a:ea typeface="ＭＳ Ｐゴシック" panose="020B0600070205080204" pitchFamily="34" charset="-128"/>
            </a:endParaRPr>
          </a:p>
          <a:p>
            <a:r>
              <a:rPr lang="ja-JP" altLang="en-US" b="1" dirty="0">
                <a:solidFill>
                  <a:srgbClr val="000000"/>
                </a:solidFill>
                <a:latin typeface="ＭＳ Ｐゴシック" panose="020B0600070205080204" pitchFamily="34" charset="-128"/>
                <a:ea typeface="ＭＳ Ｐゴシック" panose="020B0600070205080204" pitchFamily="34" charset="-128"/>
              </a:rPr>
              <a:t>ひたすらやりながら考え抜くだけです。</a:t>
            </a:r>
            <a:endParaRPr lang="en-US" altLang="ja-JP" b="1" dirty="0">
              <a:solidFill>
                <a:srgbClr val="000000"/>
              </a:solidFill>
              <a:latin typeface="ＭＳ Ｐゴシック" panose="020B0600070205080204" pitchFamily="34" charset="-128"/>
              <a:ea typeface="ＭＳ Ｐゴシック" panose="020B0600070205080204" pitchFamily="34" charset="-128"/>
            </a:endParaRPr>
          </a:p>
          <a:p>
            <a:endParaRPr lang="en-US" altLang="ja-JP" b="1" dirty="0">
              <a:solidFill>
                <a:srgbClr val="000000"/>
              </a:solidFill>
              <a:latin typeface="ＭＳ Ｐゴシック" panose="020B0600070205080204" pitchFamily="34" charset="-128"/>
              <a:ea typeface="ＭＳ Ｐゴシック" panose="020B0600070205080204" pitchFamily="34" charset="-128"/>
            </a:endParaRPr>
          </a:p>
          <a:p>
            <a:endParaRPr lang="en-US" altLang="ja-JP" b="1" dirty="0">
              <a:solidFill>
                <a:srgbClr val="000000"/>
              </a:solidFill>
              <a:latin typeface="ＭＳ Ｐゴシック" panose="020B0600070205080204" pitchFamily="34" charset="-128"/>
              <a:ea typeface="ＭＳ Ｐゴシック" panose="020B0600070205080204" pitchFamily="34" charset="-128"/>
            </a:endParaRPr>
          </a:p>
          <a:p>
            <a:r>
              <a:rPr lang="ja-JP" altLang="en-US" dirty="0">
                <a:solidFill>
                  <a:srgbClr val="000000"/>
                </a:solidFill>
                <a:latin typeface="ＭＳ Ｐゴシック" panose="020B0600070205080204" pitchFamily="34" charset="-128"/>
                <a:ea typeface="ＭＳ Ｐゴシック" panose="020B0600070205080204" pitchFamily="34" charset="-128"/>
              </a:rPr>
              <a:t>どこで開催されても誰が体験しても同じ結果が出る様に再現性の高いプログラムにしないといけないので時間もすごくかかると思っています。　</a:t>
            </a:r>
            <a:endParaRPr lang="en-US" altLang="ja-JP" dirty="0">
              <a:solidFill>
                <a:srgbClr val="000000"/>
              </a:solidFill>
              <a:latin typeface="ＭＳ Ｐゴシック" panose="020B0600070205080204" pitchFamily="34" charset="-128"/>
              <a:ea typeface="ＭＳ Ｐゴシック" panose="020B0600070205080204" pitchFamily="34" charset="-128"/>
            </a:endParaRPr>
          </a:p>
          <a:p>
            <a:endParaRPr lang="en-US" altLang="ja-JP" dirty="0">
              <a:solidFill>
                <a:srgbClr val="000000"/>
              </a:solidFill>
              <a:latin typeface="ＭＳ Ｐゴシック" panose="020B0600070205080204" pitchFamily="34" charset="-128"/>
              <a:ea typeface="ＭＳ Ｐゴシック" panose="020B0600070205080204" pitchFamily="34" charset="-128"/>
            </a:endParaRPr>
          </a:p>
          <a:p>
            <a:r>
              <a:rPr lang="ja-JP" altLang="en-US" dirty="0">
                <a:solidFill>
                  <a:srgbClr val="000000"/>
                </a:solidFill>
                <a:latin typeface="ＭＳ Ｐゴシック" panose="020B0600070205080204" pitchFamily="34" charset="-128"/>
                <a:ea typeface="ＭＳ Ｐゴシック" panose="020B0600070205080204" pitchFamily="34" charset="-128"/>
              </a:rPr>
              <a:t>その為の助成とアドバイスを宜しくお願いいたします</a:t>
            </a:r>
            <a:endParaRPr lang="en-US" altLang="ja-JP" dirty="0">
              <a:solidFill>
                <a:srgbClr val="000000"/>
              </a:solidFill>
              <a:latin typeface="ＭＳ Ｐゴシック" panose="020B0600070205080204" pitchFamily="34" charset="-128"/>
              <a:ea typeface="ＭＳ Ｐゴシック" panose="020B0600070205080204" pitchFamily="34" charset="-128"/>
            </a:endParaRPr>
          </a:p>
        </p:txBody>
      </p:sp>
    </p:spTree>
    <p:extLst>
      <p:ext uri="{BB962C8B-B14F-4D97-AF65-F5344CB8AC3E}">
        <p14:creationId xmlns:p14="http://schemas.microsoft.com/office/powerpoint/2010/main" val="13633095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TotalTime>
  <Words>955</Words>
  <Application>Microsoft Office PowerPoint</Application>
  <PresentationFormat>画面に合わせる (4:3)</PresentationFormat>
  <Paragraphs>57</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Arial</vt:lpstr>
      <vt:lpstr>Calibri</vt:lpstr>
      <vt:lpstr>Roboto</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HappyRide</dc:creator>
  <cp:lastModifiedBy>常田 貴清</cp:lastModifiedBy>
  <cp:revision>16</cp:revision>
  <dcterms:created xsi:type="dcterms:W3CDTF">2023-07-04T05:07:40Z</dcterms:created>
  <dcterms:modified xsi:type="dcterms:W3CDTF">2023-07-06T02:20:22Z</dcterms:modified>
</cp:coreProperties>
</file>